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326" r:id="rId11"/>
    <p:sldId id="327" r:id="rId12"/>
    <p:sldId id="328" r:id="rId13"/>
    <p:sldId id="296" r:id="rId14"/>
    <p:sldId id="298" r:id="rId15"/>
    <p:sldId id="299" r:id="rId16"/>
    <p:sldId id="300" r:id="rId17"/>
    <p:sldId id="301" r:id="rId18"/>
    <p:sldId id="306" r:id="rId19"/>
    <p:sldId id="308" r:id="rId20"/>
    <p:sldId id="325" r:id="rId21"/>
    <p:sldId id="312" r:id="rId22"/>
    <p:sldId id="319" r:id="rId23"/>
    <p:sldId id="320" r:id="rId24"/>
    <p:sldId id="321" r:id="rId25"/>
    <p:sldId id="323" r:id="rId2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BE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00470CD-941C-4AA0-A3BB-893B84E73F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A96CE2A-0A65-4A07-9A13-28AA06FD9E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8C05FA4-AF00-4290-8063-E1B72446CF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4F43C61-D54E-4EDE-B42D-2AB4EEE9AC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D2341296-1291-4E40-879B-3DE123AA4A9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6731A1BE-7A80-4765-9833-210294651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/>
            </a:lvl1pPr>
          </a:lstStyle>
          <a:p>
            <a:fld id="{5B67761D-EAE0-4CFD-8168-E6C0B504EAE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5CAFEF05-EB06-4E1A-BCA1-BCA2D02DB0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2DFE63A1-C795-4065-BACD-2AE1603B6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B69BF0D9-CBB6-47BA-8989-325A43B3C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90B77A-DE4F-4C55-8758-C272C36FC622}" type="slidenum">
              <a:rPr lang="en-US" altLang="en-US" b="0"/>
              <a:pPr/>
              <a:t>22</a:t>
            </a:fld>
            <a:endParaRPr lang="en-US" altLang="en-US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FF978F66-4B86-4416-AB5C-3225C2CDD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E073F38-AF74-4CB2-8242-00B676679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CBAF242B-89CD-4D32-96A6-AAE6E56FD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D9813A-7275-4288-B33B-5668A903D436}" type="slidenum">
              <a:rPr lang="en-US" altLang="en-US" b="0"/>
              <a:pPr/>
              <a:t>23</a:t>
            </a:fld>
            <a:endParaRPr lang="en-US" altLang="en-US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2C680415-A29C-44CB-83A8-4BCD66CDD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4E6C0B2D-DEAB-4352-B118-E5AB62AF7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FEA8D14E-C538-4B0A-8705-51AAEBC28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77A137-0406-4A44-A137-7C062DAE9FFA}" type="slidenum">
              <a:rPr lang="en-US" altLang="en-US" b="0"/>
              <a:pPr/>
              <a:t>24</a:t>
            </a:fld>
            <a:endParaRPr lang="en-US" altLang="en-US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4CCDB293-08D6-4549-B3DF-A13F5DC4B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5EE7666E-48E7-4E2C-A92A-687F002BD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3DD17657-A4E7-4CFA-B5A6-7CF65238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021A2C-D7FF-4347-9A5C-6B78AE37440E}" type="slidenum">
              <a:rPr lang="en-US" altLang="en-US" b="0"/>
              <a:pPr/>
              <a:t>25</a:t>
            </a:fld>
            <a:endParaRPr lang="en-US" altLang="en-US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4085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957220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88958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10685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5498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3E99B41-A6E8-46B5-A9A1-02ABB1405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273C4B0-81A7-4FD1-83EA-9A6E1244F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EE2D3C6A-388E-46FD-BE62-A09AC921F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Rectangle 9">
            <a:extLst>
              <a:ext uri="{FF2B5EF4-FFF2-40B4-BE49-F238E27FC236}">
                <a16:creationId xmlns:a16="http://schemas.microsoft.com/office/drawing/2014/main" id="{F3964894-34EB-4EA2-AE75-A2FF6DE12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400800"/>
            <a:ext cx="2819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>
                <a:solidFill>
                  <a:schemeClr val="accent2"/>
                </a:solidFill>
              </a:rPr>
              <a:t>Texture Mapping</a:t>
            </a:r>
          </a:p>
          <a:p>
            <a:pPr algn="r" eaLnBrk="1" hangingPunct="1">
              <a:defRPr/>
            </a:pPr>
            <a:endParaRPr lang="en-US" altLang="en-US" sz="1400">
              <a:solidFill>
                <a:schemeClr val="accent2"/>
              </a:solidFill>
            </a:endParaRPr>
          </a:p>
        </p:txBody>
      </p:sp>
      <p:sp>
        <p:nvSpPr>
          <p:cNvPr id="1030" name="Line 10">
            <a:extLst>
              <a:ext uri="{FF2B5EF4-FFF2-40B4-BE49-F238E27FC236}">
                <a16:creationId xmlns:a16="http://schemas.microsoft.com/office/drawing/2014/main" id="{4E508C4B-3637-40D9-A175-C4EF64E2B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4008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F79D7C62-65CB-456E-BAC6-DB357FE31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00800"/>
            <a:ext cx="3429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chemeClr val="accent2"/>
                </a:solidFill>
              </a:rPr>
              <a:t>Computer Graphics</a:t>
            </a: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10FFF295-819C-426B-977E-121B32AA71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Line 11">
            <a:extLst>
              <a:ext uri="{FF2B5EF4-FFF2-40B4-BE49-F238E27FC236}">
                <a16:creationId xmlns:a16="http://schemas.microsoft.com/office/drawing/2014/main" id="{2520C452-CF07-46F4-88F2-24551A8E7D0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4008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 thruBlk="1"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>
            <a:extLst>
              <a:ext uri="{FF2B5EF4-FFF2-40B4-BE49-F238E27FC236}">
                <a16:creationId xmlns:a16="http://schemas.microsoft.com/office/drawing/2014/main" id="{E02EB3C1-B79B-47A5-867D-A6E660BF5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-76200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Computer Graphics</a:t>
            </a:r>
          </a:p>
        </p:txBody>
      </p:sp>
      <p:sp>
        <p:nvSpPr>
          <p:cNvPr id="3075" name="Rectangle 7">
            <a:extLst>
              <a:ext uri="{FF2B5EF4-FFF2-40B4-BE49-F238E27FC236}">
                <a16:creationId xmlns:a16="http://schemas.microsoft.com/office/drawing/2014/main" id="{04C55B67-0E66-4B9C-9121-3BA7D7DC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150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4000" b="0"/>
              <a:t>Texture Mapping</a:t>
            </a:r>
          </a:p>
        </p:txBody>
      </p:sp>
      <p:pic>
        <p:nvPicPr>
          <p:cNvPr id="3076" name="Picture 1">
            <a:extLst>
              <a:ext uri="{FF2B5EF4-FFF2-40B4-BE49-F238E27FC236}">
                <a16:creationId xmlns:a16="http://schemas.microsoft.com/office/drawing/2014/main" id="{AD2A4B6A-EC0F-49F6-A01C-0FA81843C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627188"/>
            <a:ext cx="4635500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B9F28852-D4B7-42CE-8363-139BAD9CF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39A7D3EB-1BDA-4104-AB6E-3068272DC9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180EF4E-4C42-4AA1-9CED-F47B3898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8229600" cy="60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4BB1512-8987-4BB3-9312-E1BCDD75B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4363B05-8A04-4A6B-98F9-ED8A1EF7D3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40FC546C-D823-40B9-A2C8-B729695BE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825"/>
            <a:ext cx="8610600" cy="61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BEFB8C0-0259-463B-9341-D5579B38D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B9341F1-058A-4CF1-A205-083DF3F16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7D6CF768-9264-49D7-85D4-A735C773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5588"/>
            <a:ext cx="8305800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681843F-0E21-4110-805C-7DC116580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Two Step Approach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E3C4CB7-AA19-40B4-811A-253B167F36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with manual technique:</a:t>
            </a:r>
          </a:p>
          <a:p>
            <a:pPr lvl="1" eaLnBrk="1" hangingPunct="1"/>
            <a:r>
              <a:rPr lang="en-US" altLang="en-US"/>
              <a:t>too tedious (manual parameterization)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new idea:</a:t>
            </a:r>
          </a:p>
          <a:p>
            <a:pPr lvl="1" eaLnBrk="1" hangingPunct="1"/>
            <a:r>
              <a:rPr lang="en-US" altLang="en-US"/>
              <a:t>texture mapped on </a:t>
            </a:r>
            <a:r>
              <a:rPr lang="en-US" altLang="en-US">
                <a:solidFill>
                  <a:srgbClr val="3366FF"/>
                </a:solidFill>
              </a:rPr>
              <a:t>simple</a:t>
            </a:r>
            <a:r>
              <a:rPr lang="en-US" altLang="en-US"/>
              <a:t> intermediate 3D surface that has inherent coordinates</a:t>
            </a:r>
          </a:p>
          <a:p>
            <a:pPr lvl="1" eaLnBrk="1" hangingPunct="1"/>
            <a:r>
              <a:rPr lang="en-US" altLang="en-US"/>
              <a:t>transfer mapping onto any complex object</a:t>
            </a:r>
          </a:p>
          <a:p>
            <a:pPr eaLnBrk="1" hangingPunct="1"/>
            <a:r>
              <a:rPr lang="en-US" altLang="en-US"/>
              <a:t>common </a:t>
            </a:r>
            <a:r>
              <a:rPr lang="en-US" altLang="en-US">
                <a:solidFill>
                  <a:srgbClr val="3366FF"/>
                </a:solidFill>
              </a:rPr>
              <a:t>intermediate surfaces:</a:t>
            </a:r>
          </a:p>
          <a:p>
            <a:pPr lvl="1" eaLnBrk="1" hangingPunct="1"/>
            <a:r>
              <a:rPr lang="en-US" altLang="en-US"/>
              <a:t>cylinder, sphere, plane, box</a:t>
            </a: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CDD5C26-A0CC-4E01-9816-4F4FCF54E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Cylindrical Mapping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AEBBDFF-3E3B-4B0A-B59D-9B8003D57C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4572000" cy="5257800"/>
          </a:xfrm>
        </p:spPr>
        <p:txBody>
          <a:bodyPr/>
          <a:lstStyle/>
          <a:p>
            <a:pPr eaLnBrk="1" hangingPunct="1"/>
            <a:r>
              <a:rPr lang="en-US" altLang="en-US" sz="2600"/>
              <a:t>map to cylinder surface: use height h</a:t>
            </a:r>
            <a:r>
              <a:rPr lang="en-US" altLang="en-US" sz="2600" baseline="-25000"/>
              <a:t>0</a:t>
            </a:r>
            <a:r>
              <a:rPr lang="en-US" altLang="en-US" sz="2600"/>
              <a:t> and angle </a:t>
            </a:r>
            <a:r>
              <a:rPr lang="en-US" altLang="en-US" sz="2600" b="1">
                <a:sym typeface="Symbol" panose="05050102010706020507" pitchFamily="18" charset="2"/>
              </a:rPr>
              <a:t></a:t>
            </a:r>
            <a:r>
              <a:rPr lang="en-US" altLang="en-US" sz="2600" baseline="-25000">
                <a:sym typeface="Symbol" panose="05050102010706020507" pitchFamily="18" charset="2"/>
              </a:rPr>
              <a:t>0</a:t>
            </a:r>
          </a:p>
          <a:p>
            <a:pPr eaLnBrk="1" hangingPunct="1"/>
            <a:endParaRPr lang="en-US" altLang="en-US"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 sz="2600">
                <a:sym typeface="Symbol" panose="05050102010706020507" pitchFamily="18" charset="2"/>
              </a:rPr>
              <a:t>using scaling factors c, d, and the radius r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discontinuity</a:t>
            </a:r>
            <a:r>
              <a:rPr lang="en-US" altLang="en-US">
                <a:sym typeface="Symbol" panose="05050102010706020507" pitchFamily="18" charset="2"/>
              </a:rPr>
              <a:t> along a line parallel to center axis of symmetry…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91C889B9-7C99-464F-9172-9FBA3C4D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1066800"/>
            <a:ext cx="3649662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F69D145D-701F-462A-8E3A-C9A9A94C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3505200"/>
            <a:ext cx="3649662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7">
            <a:extLst>
              <a:ext uri="{FF2B5EF4-FFF2-40B4-BE49-F238E27FC236}">
                <a16:creationId xmlns:a16="http://schemas.microsoft.com/office/drawing/2014/main" id="{CB5E3041-0F28-42FE-92F7-DE177A7B2E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092325"/>
          <a:ext cx="44958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7996" imgH="409727" progId="Equation.3">
                  <p:embed/>
                </p:oleObj>
              </mc:Choice>
              <mc:Fallback>
                <p:oleObj name="Equation" r:id="rId4" imgW="2647996" imgH="40972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92325"/>
                        <a:ext cx="44958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FE03A58-CEF4-4B16-86F7-04FA7AF6E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Spherical Mapping</a:t>
            </a: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97F063C8-4892-4E06-AF24-460E48F58F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4572000" cy="5257800"/>
          </a:xfrm>
        </p:spPr>
        <p:txBody>
          <a:bodyPr/>
          <a:lstStyle/>
          <a:p>
            <a:pPr eaLnBrk="1" hangingPunct="1"/>
            <a:r>
              <a:rPr lang="en-US" altLang="en-US" sz="2600"/>
              <a:t>map to surface of a sphere: use spherical coordinates</a:t>
            </a:r>
          </a:p>
          <a:p>
            <a:pPr eaLnBrk="1" hangingPunct="1"/>
            <a:endParaRPr lang="en-US" altLang="en-US" sz="2600"/>
          </a:p>
          <a:p>
            <a:pPr eaLnBrk="1" hangingPunct="1"/>
            <a:endParaRPr lang="en-US" altLang="en-US" sz="2600"/>
          </a:p>
          <a:p>
            <a:pPr eaLnBrk="1" hangingPunct="1"/>
            <a:r>
              <a:rPr lang="en-US" altLang="en-US" sz="2600"/>
              <a:t>no non-distorting mapping possible between plane and sphere surface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13C5ECB7-868C-4DF5-8345-1623285C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1066800"/>
            <a:ext cx="3649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>
            <a:extLst>
              <a:ext uri="{FF2B5EF4-FFF2-40B4-BE49-F238E27FC236}">
                <a16:creationId xmlns:a16="http://schemas.microsoft.com/office/drawing/2014/main" id="{140D4FCF-8033-427B-B058-A818BA7A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3527425"/>
            <a:ext cx="3649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414" name="Object 8">
            <a:extLst>
              <a:ext uri="{FF2B5EF4-FFF2-40B4-BE49-F238E27FC236}">
                <a16:creationId xmlns:a16="http://schemas.microsoft.com/office/drawing/2014/main" id="{302FAEF7-19D1-45DE-9F72-CB6972E2B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513" y="2016125"/>
          <a:ext cx="40655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90799" imgH="409727" progId="Equation.3">
                  <p:embed/>
                </p:oleObj>
              </mc:Choice>
              <mc:Fallback>
                <p:oleObj name="Equation" r:id="rId4" imgW="2390799" imgH="40972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2016125"/>
                        <a:ext cx="40655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AF89D23-5CF3-4E7E-9284-565EB64F6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Planar Mapping</a:t>
            </a:r>
          </a:p>
        </p:txBody>
      </p:sp>
      <p:sp>
        <p:nvSpPr>
          <p:cNvPr id="18435" name="Rectangle 7">
            <a:extLst>
              <a:ext uri="{FF2B5EF4-FFF2-40B4-BE49-F238E27FC236}">
                <a16:creationId xmlns:a16="http://schemas.microsoft.com/office/drawing/2014/main" id="{5F1F4D94-F90A-4076-A207-A7F5702149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4572000" cy="5257800"/>
          </a:xfrm>
        </p:spPr>
        <p:txBody>
          <a:bodyPr/>
          <a:lstStyle/>
          <a:p>
            <a:pPr eaLnBrk="1" hangingPunct="1"/>
            <a:r>
              <a:rPr lang="en-US" altLang="en-US" sz="2600"/>
              <a:t>map to planar surface: </a:t>
            </a:r>
            <a:br>
              <a:rPr lang="en-US" altLang="en-US" sz="2600"/>
            </a:br>
            <a:r>
              <a:rPr lang="en-US" altLang="en-US" sz="2600"/>
              <a:t>use position vector </a:t>
            </a:r>
            <a:r>
              <a:rPr lang="en-US" altLang="en-US" sz="2600" b="1"/>
              <a:t>v</a:t>
            </a:r>
            <a:r>
              <a:rPr lang="en-US" altLang="en-US" sz="2600" b="1" baseline="-25000"/>
              <a:t>0</a:t>
            </a:r>
            <a:r>
              <a:rPr lang="en-US" altLang="en-US" sz="2600"/>
              <a:t> and two vectors </a:t>
            </a:r>
            <a:r>
              <a:rPr lang="en-US" altLang="en-US" sz="2600" b="1"/>
              <a:t>s</a:t>
            </a:r>
            <a:r>
              <a:rPr lang="en-US" altLang="en-US" sz="2600"/>
              <a:t> and </a:t>
            </a:r>
            <a:r>
              <a:rPr lang="en-US" altLang="en-US" sz="2600" b="1"/>
              <a:t>t</a:t>
            </a:r>
          </a:p>
          <a:p>
            <a:pPr eaLnBrk="1" hangingPunct="1"/>
            <a:endParaRPr lang="en-US" altLang="en-US" sz="2600"/>
          </a:p>
          <a:p>
            <a:pPr eaLnBrk="1" hangingPunct="1"/>
            <a:endParaRPr lang="en-US" altLang="en-US" sz="2600"/>
          </a:p>
          <a:p>
            <a:pPr eaLnBrk="1" hangingPunct="1"/>
            <a:r>
              <a:rPr lang="en-US" altLang="en-US" sz="2600"/>
              <a:t>scaling factor k and</a:t>
            </a:r>
            <a:br>
              <a:rPr lang="en-US" altLang="en-US" sz="2600"/>
            </a:br>
            <a:r>
              <a:rPr lang="en-US" altLang="en-US" sz="2600" b="1"/>
              <a:t>v</a:t>
            </a:r>
            <a:r>
              <a:rPr lang="en-US" altLang="en-US" sz="2600"/>
              <a:t> = P</a:t>
            </a:r>
            <a:r>
              <a:rPr lang="en-US" altLang="en-US" sz="2600" baseline="-25000"/>
              <a:t>i</a:t>
            </a:r>
            <a:r>
              <a:rPr lang="en-US" altLang="en-US" sz="2600"/>
              <a:t> – v</a:t>
            </a:r>
            <a:r>
              <a:rPr lang="en-US" altLang="en-US" sz="2600" baseline="-25000"/>
              <a:t>0</a:t>
            </a:r>
            <a:r>
              <a:rPr lang="en-US" altLang="en-US" sz="2600"/>
              <a:t> (gives point position w.r.t. plane origin)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58F52CCB-A329-4C45-9851-DC9D0752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1066800"/>
            <a:ext cx="3649662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>
            <a:extLst>
              <a:ext uri="{FF2B5EF4-FFF2-40B4-BE49-F238E27FC236}">
                <a16:creationId xmlns:a16="http://schemas.microsoft.com/office/drawing/2014/main" id="{C93F9425-5787-4D96-A88B-320BEDE2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3527425"/>
            <a:ext cx="3649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8" name="Object 11">
            <a:extLst>
              <a:ext uri="{FF2B5EF4-FFF2-40B4-BE49-F238E27FC236}">
                <a16:creationId xmlns:a16="http://schemas.microsoft.com/office/drawing/2014/main" id="{A451B344-E944-429C-AD56-6DA5F9BA7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325" y="2286000"/>
          <a:ext cx="39782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3057" imgH="485911" progId="Equation.3">
                  <p:embed/>
                </p:oleObj>
              </mc:Choice>
              <mc:Fallback>
                <p:oleObj name="Equation" r:id="rId4" imgW="2143057" imgH="48591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2286000"/>
                        <a:ext cx="39782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00FCC6B-D4A2-4788-BD7A-E7C6C91CF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Box Mapping</a:t>
            </a:r>
          </a:p>
        </p:txBody>
      </p:sp>
      <p:sp>
        <p:nvSpPr>
          <p:cNvPr id="19459" name="Rectangle 7">
            <a:extLst>
              <a:ext uri="{FF2B5EF4-FFF2-40B4-BE49-F238E27FC236}">
                <a16:creationId xmlns:a16="http://schemas.microsoft.com/office/drawing/2014/main" id="{168013F7-6CA8-44EF-BAFE-1CFCEF698F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4572000" cy="5257800"/>
          </a:xfrm>
        </p:spPr>
        <p:txBody>
          <a:bodyPr/>
          <a:lstStyle/>
          <a:p>
            <a:pPr eaLnBrk="1" hangingPunct="1"/>
            <a:r>
              <a:rPr lang="en-US" altLang="en-US" sz="2600"/>
              <a:t>enclosing box: usually axis-parallel bounding box of object</a:t>
            </a:r>
          </a:p>
          <a:p>
            <a:pPr eaLnBrk="1" hangingPunct="1"/>
            <a:r>
              <a:rPr lang="en-US" altLang="en-US" sz="2600"/>
              <a:t>map texture to six rectangles 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FE32F984-EEF9-4135-9E81-8849D7811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1066800"/>
            <a:ext cx="3649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>
            <a:extLst>
              <a:ext uri="{FF2B5EF4-FFF2-40B4-BE49-F238E27FC236}">
                <a16:creationId xmlns:a16="http://schemas.microsoft.com/office/drawing/2014/main" id="{39D46231-3EEA-4099-A7DE-4CA6947E4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3527425"/>
            <a:ext cx="3649662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C8FA635-B72E-4E8A-88A8-7338D895E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Correspondence Functions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485CB8E-6FC3-45AD-8901-583844EC0E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projector functions P yield (</a:t>
            </a:r>
            <a:r>
              <a:rPr lang="en-US" altLang="en-US" i="1"/>
              <a:t>u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/>
              <a:t>) coordinates in texture parameter space</a:t>
            </a:r>
          </a:p>
          <a:p>
            <a:pPr lvl="1" eaLnBrk="1" hangingPunct="1"/>
            <a:r>
              <a:rPr lang="en-US" altLang="en-US"/>
              <a:t>typical values of </a:t>
            </a:r>
            <a:r>
              <a:rPr lang="en-US" altLang="en-US" i="1"/>
              <a:t>u</a:t>
            </a:r>
            <a:r>
              <a:rPr lang="en-US" altLang="en-US"/>
              <a:t> and </a:t>
            </a:r>
            <a:r>
              <a:rPr lang="en-US" altLang="en-US" i="1"/>
              <a:t>v</a:t>
            </a:r>
            <a:r>
              <a:rPr lang="en-US" altLang="en-US"/>
              <a:t> in [0, 1]</a:t>
            </a:r>
          </a:p>
          <a:p>
            <a:pPr eaLnBrk="1" hangingPunct="1"/>
            <a:r>
              <a:rPr lang="en-US" altLang="en-US"/>
              <a:t>problem: what happens outside of [0,1]?</a:t>
            </a:r>
          </a:p>
          <a:p>
            <a:pPr eaLnBrk="1" hangingPunct="1"/>
            <a:r>
              <a:rPr lang="en-US" altLang="en-US"/>
              <a:t>typical approaches</a:t>
            </a:r>
          </a:p>
          <a:p>
            <a:pPr lvl="1" eaLnBrk="1" hangingPunct="1"/>
            <a:r>
              <a:rPr lang="en-US" altLang="en-US" sz="2400">
                <a:solidFill>
                  <a:srgbClr val="3366FF"/>
                </a:solidFill>
              </a:rPr>
              <a:t>texture repetition </a:t>
            </a:r>
            <a:r>
              <a:rPr lang="en-US" altLang="en-US" sz="2400"/>
              <a:t>(tiling) using modulo function</a:t>
            </a:r>
          </a:p>
          <a:p>
            <a:pPr lvl="1" eaLnBrk="1" hangingPunct="1"/>
            <a:r>
              <a:rPr lang="en-US" altLang="en-US" sz="2400">
                <a:solidFill>
                  <a:srgbClr val="3366FF"/>
                </a:solidFill>
              </a:rPr>
              <a:t>texture mirroring: </a:t>
            </a:r>
            <a:r>
              <a:rPr lang="en-US" altLang="en-US" sz="2400"/>
              <a:t>better continuity at texture seams</a:t>
            </a:r>
          </a:p>
          <a:p>
            <a:pPr lvl="1" eaLnBrk="1" hangingPunct="1"/>
            <a:r>
              <a:rPr lang="en-US" altLang="en-US" sz="2400">
                <a:solidFill>
                  <a:srgbClr val="3366FF"/>
                </a:solidFill>
              </a:rPr>
              <a:t>clamping:</a:t>
            </a:r>
            <a:r>
              <a:rPr lang="en-US" altLang="en-US" sz="2400"/>
              <a:t> repeat the last value of the texture edges for values outside of [0, 1]</a:t>
            </a:r>
          </a:p>
          <a:p>
            <a:pPr lvl="1" eaLnBrk="1" hangingPunct="1"/>
            <a:r>
              <a:rPr lang="en-US" altLang="en-US" sz="2400">
                <a:solidFill>
                  <a:srgbClr val="3366FF"/>
                </a:solidFill>
              </a:rPr>
              <a:t>border color</a:t>
            </a:r>
            <a:r>
              <a:rPr lang="en-US" altLang="en-US" sz="2400"/>
              <a:t>: use a specified color for all values (</a:t>
            </a:r>
            <a:r>
              <a:rPr lang="en-US" altLang="en-US" sz="2400" i="1"/>
              <a:t>u</a:t>
            </a:r>
            <a:r>
              <a:rPr lang="en-US" altLang="en-US" sz="2400"/>
              <a:t>,</a:t>
            </a:r>
            <a:r>
              <a:rPr lang="en-US" altLang="en-US" sz="2400" i="1"/>
              <a:t>v</a:t>
            </a:r>
            <a:r>
              <a:rPr lang="en-US" altLang="en-US" sz="2400"/>
              <a:t>) outside [0,1]</a:t>
            </a: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E536ACE-B2C2-40CD-A544-EC00FEFED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Texture Values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0BEBD87-EC14-47A2-AAFB-010EBDC4DB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from an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</a:t>
            </a:r>
            <a:r>
              <a:rPr lang="en-US" altLang="en-US">
                <a:solidFill>
                  <a:srgbClr val="3366FF"/>
                </a:solidFill>
              </a:rPr>
              <a:t>3D position</a:t>
            </a:r>
            <a:r>
              <a:rPr lang="en-US" altLang="en-US"/>
              <a:t>, we derived</a:t>
            </a:r>
            <a:br>
              <a:rPr lang="en-US" altLang="en-US"/>
            </a:br>
            <a:r>
              <a:rPr lang="en-US" altLang="en-US"/>
              <a:t>an </a:t>
            </a: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r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g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b</a:t>
            </a:r>
            <a:r>
              <a:rPr lang="en-US" altLang="en-US">
                <a:solidFill>
                  <a:srgbClr val="3366FF"/>
                </a:solidFill>
              </a:rPr>
              <a:t>) </a:t>
            </a:r>
            <a:r>
              <a:rPr lang="en-US" altLang="en-US">
                <a:solidFill>
                  <a:srgbClr val="000090"/>
                </a:solidFill>
              </a:rPr>
              <a:t>texture </a:t>
            </a:r>
            <a:r>
              <a:rPr lang="en-US" altLang="en-US"/>
              <a:t>color value</a:t>
            </a:r>
          </a:p>
          <a:p>
            <a:pPr eaLnBrk="1" hangingPunct="1"/>
            <a:r>
              <a:rPr lang="en-US" altLang="en-US"/>
              <a:t>use this value as follows: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replace: </a:t>
            </a:r>
            <a:r>
              <a:rPr lang="en-US" altLang="en-US"/>
              <a:t>surface color value (k</a:t>
            </a:r>
            <a:r>
              <a:rPr lang="en-US" altLang="en-US" baseline="-25000"/>
              <a:t>R</a:t>
            </a:r>
            <a:r>
              <a:rPr lang="en-US" altLang="en-US"/>
              <a:t>,k</a:t>
            </a:r>
            <a:r>
              <a:rPr lang="en-US" altLang="en-US" baseline="-25000"/>
              <a:t>G</a:t>
            </a:r>
            <a:r>
              <a:rPr lang="en-US" altLang="en-US"/>
              <a:t>,k</a:t>
            </a:r>
            <a:r>
              <a:rPr lang="en-US" altLang="en-US" baseline="-25000"/>
              <a:t>B</a:t>
            </a:r>
            <a:r>
              <a:rPr lang="en-US" altLang="en-US"/>
              <a:t>) is replaced with texture color (r,g,b)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modulate:</a:t>
            </a:r>
            <a:r>
              <a:rPr lang="en-US" altLang="en-US"/>
              <a:t> multiplication of surface color value (k</a:t>
            </a:r>
            <a:r>
              <a:rPr lang="en-US" altLang="en-US" baseline="-25000"/>
              <a:t>R</a:t>
            </a:r>
            <a:r>
              <a:rPr lang="en-US" altLang="en-US"/>
              <a:t>,k</a:t>
            </a:r>
            <a:r>
              <a:rPr lang="en-US" altLang="en-US" baseline="-25000"/>
              <a:t>G</a:t>
            </a:r>
            <a:r>
              <a:rPr lang="en-US" altLang="en-US"/>
              <a:t>,k</a:t>
            </a:r>
            <a:r>
              <a:rPr lang="en-US" altLang="en-US" baseline="-25000"/>
              <a:t>B</a:t>
            </a:r>
            <a:r>
              <a:rPr lang="en-US" altLang="en-US"/>
              <a:t>) with texture color (r,g,b)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14601A7-61C1-4FBD-BE81-68B9C1C44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 and Motivation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161AD20-B1AE-48E8-94CD-3822152F2B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so far: </a:t>
            </a:r>
            <a:r>
              <a:rPr lang="en-US" altLang="en-US"/>
              <a:t>detail done with</a:t>
            </a:r>
            <a:br>
              <a:rPr lang="en-US" altLang="en-US"/>
            </a:br>
            <a:r>
              <a:rPr lang="en-US" altLang="en-US"/>
              <a:t>polygons &amp; materials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problem:</a:t>
            </a:r>
            <a:r>
              <a:rPr lang="en-US" altLang="en-US"/>
              <a:t> </a:t>
            </a:r>
          </a:p>
          <a:p>
            <a:pPr lvl="1" eaLnBrk="1" hangingPunct="1"/>
            <a:r>
              <a:rPr lang="en-US" altLang="en-US"/>
              <a:t>many polygons &amp; materials </a:t>
            </a:r>
            <a:br>
              <a:rPr lang="en-US" altLang="en-US"/>
            </a:br>
            <a:r>
              <a:rPr lang="en-US" altLang="en-US"/>
              <a:t>needed to show detailed structures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inefficient for memory and processing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new approach: 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texture mapping</a:t>
            </a:r>
          </a:p>
        </p:txBody>
      </p:sp>
      <p:pic>
        <p:nvPicPr>
          <p:cNvPr id="4100" name="Picture 6">
            <a:extLst>
              <a:ext uri="{FF2B5EF4-FFF2-40B4-BE49-F238E27FC236}">
                <a16:creationId xmlns:a16="http://schemas.microsoft.com/office/drawing/2014/main" id="{B8EAC344-B4BB-4017-B302-AD75855F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668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>
            <a:extLst>
              <a:ext uri="{FF2B5EF4-FFF2-40B4-BE49-F238E27FC236}">
                <a16:creationId xmlns:a16="http://schemas.microsoft.com/office/drawing/2014/main" id="{1CDE99E9-CC34-44E1-AFF0-A349BE6B5E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Texture Mapping</a:t>
            </a:r>
          </a:p>
        </p:txBody>
      </p:sp>
      <p:sp>
        <p:nvSpPr>
          <p:cNvPr id="22531" name="Subtitle 4">
            <a:extLst>
              <a:ext uri="{FF2B5EF4-FFF2-40B4-BE49-F238E27FC236}">
                <a16:creationId xmlns:a16="http://schemas.microsoft.com/office/drawing/2014/main" id="{06938D4F-75F9-456D-9310-6ADEA35627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Quality Considerations</a:t>
            </a: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FF68B6B-19D1-499F-95AF-EDEC5313A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Texture Mapping: Mip Mapping</a:t>
            </a:r>
            <a:endParaRPr lang="en-US" altLang="en-US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3A78350-F8CB-4854-82D9-DB9AF5B1EA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/>
            <a:r>
              <a:rPr lang="en-CA" altLang="en-US" sz="2400">
                <a:solidFill>
                  <a:srgbClr val="3366FF"/>
                </a:solidFill>
              </a:rPr>
              <a:t>optimal</a:t>
            </a:r>
            <a:r>
              <a:rPr lang="en-CA" altLang="en-US" sz="2400"/>
              <a:t> texture mapping (speed &amp; quality):</a:t>
            </a:r>
          </a:p>
          <a:p>
            <a:pPr lvl="1" eaLnBrk="1" hangingPunct="1"/>
            <a:r>
              <a:rPr lang="en-CA" altLang="en-US" sz="2400"/>
              <a:t>texel size </a:t>
            </a:r>
            <a:r>
              <a:rPr lang="de-DE" altLang="en-US" sz="2400"/>
              <a:t>≈ pixel size</a:t>
            </a:r>
          </a:p>
          <a:p>
            <a:pPr eaLnBrk="1" hangingPunct="1"/>
            <a:r>
              <a:rPr lang="en-CA" altLang="en-US" sz="2400">
                <a:solidFill>
                  <a:srgbClr val="3366FF"/>
                </a:solidFill>
              </a:rPr>
              <a:t>idea: </a:t>
            </a:r>
          </a:p>
          <a:p>
            <a:pPr lvl="1" eaLnBrk="1" hangingPunct="1"/>
            <a:r>
              <a:rPr lang="en-CA" altLang="en-US" sz="2400"/>
              <a:t>use stack of textures</a:t>
            </a:r>
          </a:p>
          <a:p>
            <a:pPr lvl="1" eaLnBrk="1" hangingPunct="1"/>
            <a:r>
              <a:rPr lang="en-CA" altLang="en-US" sz="2400"/>
              <a:t>select the best fitting one w.r.t. polygon size</a:t>
            </a:r>
            <a:endParaRPr lang="en-US" altLang="en-US" sz="2400"/>
          </a:p>
        </p:txBody>
      </p:sp>
      <p:pic>
        <p:nvPicPr>
          <p:cNvPr id="5" name="Picture 6" descr="D:\Teaching\2008 Computer Graphics\earth_01_256.png">
            <a:extLst>
              <a:ext uri="{FF2B5EF4-FFF2-40B4-BE49-F238E27FC236}">
                <a16:creationId xmlns:a16="http://schemas.microsoft.com/office/drawing/2014/main" id="{F23B4ACA-2E45-4D9A-BE5F-0195C1D3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368675"/>
            <a:ext cx="2879725" cy="28797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Teaching\2008 Computer Graphics\earth_02_128.png">
            <a:extLst>
              <a:ext uri="{FF2B5EF4-FFF2-40B4-BE49-F238E27FC236}">
                <a16:creationId xmlns:a16="http://schemas.microsoft.com/office/drawing/2014/main" id="{177FBCE6-580E-4E78-8410-2052B009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368675"/>
            <a:ext cx="1439863" cy="14398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:\Teaching\2008 Computer Graphics\earth_03_064.png">
            <a:extLst>
              <a:ext uri="{FF2B5EF4-FFF2-40B4-BE49-F238E27FC236}">
                <a16:creationId xmlns:a16="http://schemas.microsoft.com/office/drawing/2014/main" id="{E9FF6AD8-AEC1-4556-A049-17633250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68675"/>
            <a:ext cx="720725" cy="71913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D:\Teaching\2008 Computer Graphics\earth_04_032.png">
            <a:extLst>
              <a:ext uri="{FF2B5EF4-FFF2-40B4-BE49-F238E27FC236}">
                <a16:creationId xmlns:a16="http://schemas.microsoft.com/office/drawing/2014/main" id="{A1F97C86-89CA-4EFD-BBDC-2EC3AAEB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368675"/>
            <a:ext cx="360363" cy="3603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:\Teaching\2008 Computer Graphics\earth_05_016.png">
            <a:extLst>
              <a:ext uri="{FF2B5EF4-FFF2-40B4-BE49-F238E27FC236}">
                <a16:creationId xmlns:a16="http://schemas.microsoft.com/office/drawing/2014/main" id="{9FE96AE4-EBB0-4FB5-957D-9E840B8A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368675"/>
            <a:ext cx="179388" cy="17938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D:\Teaching\2008 Computer Graphics\earth_06_008.png">
            <a:extLst>
              <a:ext uri="{FF2B5EF4-FFF2-40B4-BE49-F238E27FC236}">
                <a16:creationId xmlns:a16="http://schemas.microsoft.com/office/drawing/2014/main" id="{75750D6A-A1B9-4DA4-A5BC-E43ED7F5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368675"/>
            <a:ext cx="90488" cy="9048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:\Teaching\2008 Computer Graphics\earth_07_004.png">
            <a:extLst>
              <a:ext uri="{FF2B5EF4-FFF2-40B4-BE49-F238E27FC236}">
                <a16:creationId xmlns:a16="http://schemas.microsoft.com/office/drawing/2014/main" id="{D1E78D8B-4308-4D23-95D6-825BB860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3368675"/>
            <a:ext cx="46038" cy="4603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D:\Teaching\2008 Computer Graphics\earth_08_002.png">
            <a:extLst>
              <a:ext uri="{FF2B5EF4-FFF2-40B4-BE49-F238E27FC236}">
                <a16:creationId xmlns:a16="http://schemas.microsoft.com/office/drawing/2014/main" id="{18F5134B-C9B0-4BE8-913A-3714D2DC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368675"/>
            <a:ext cx="22225" cy="2063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D:\Teaching\2008 Computer Graphics\earth_09_001.png">
            <a:extLst>
              <a:ext uri="{FF2B5EF4-FFF2-40B4-BE49-F238E27FC236}">
                <a16:creationId xmlns:a16="http://schemas.microsoft.com/office/drawing/2014/main" id="{EBBBBAFB-B051-45D4-BC66-4F92E2DA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3368675"/>
            <a:ext cx="11113" cy="1111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8D85F8-1E19-457B-A636-92D656D47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800600"/>
            <a:ext cx="1271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/>
              <a:t>128 </a:t>
            </a:r>
            <a:r>
              <a:rPr lang="en-US" altLang="en-US" sz="1800"/>
              <a:t>×</a:t>
            </a:r>
            <a:r>
              <a:rPr lang="en-CA" altLang="en-US" sz="1800"/>
              <a:t> 128</a:t>
            </a:r>
            <a:endParaRPr lang="en-US" alt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55E504-CFA4-458A-90AE-10271441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5988050"/>
            <a:ext cx="1271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/>
              <a:t>256 </a:t>
            </a:r>
            <a:r>
              <a:rPr lang="en-US" altLang="en-US" sz="1800"/>
              <a:t>×</a:t>
            </a:r>
            <a:r>
              <a:rPr lang="en-CA" altLang="en-US" sz="1800"/>
              <a:t> 256</a:t>
            </a:r>
            <a:endParaRPr lang="en-US" alt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222C6C-2BA2-400B-A908-08A275445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114800"/>
            <a:ext cx="1014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/>
              <a:t>64 </a:t>
            </a:r>
            <a:r>
              <a:rPr lang="en-US" altLang="en-US" sz="1800"/>
              <a:t>×</a:t>
            </a:r>
            <a:r>
              <a:rPr lang="en-CA" altLang="en-US" sz="1800"/>
              <a:t> 64</a:t>
            </a:r>
            <a:endParaRPr lang="en-US" alt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BF2EB-C195-4D32-8DCF-ACDD13E8E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138" y="4114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…</a:t>
            </a:r>
            <a:endParaRPr lang="en-US" altLang="en-US" sz="1800" baseline="30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3921C9-2B6A-46AB-82BA-7CA83DD07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4114800"/>
            <a:ext cx="758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/>
              <a:t>1 </a:t>
            </a:r>
            <a:r>
              <a:rPr lang="en-US" altLang="en-US" sz="1800"/>
              <a:t>×</a:t>
            </a:r>
            <a:r>
              <a:rPr lang="en-CA" altLang="en-US" sz="1800"/>
              <a:t> 1</a:t>
            </a:r>
            <a:endParaRPr lang="en-US" altLang="en-US" sz="18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A6AFD4A-2548-4E1F-8038-EC84F0D19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Texture Mapping: Mip Mapping</a:t>
            </a:r>
            <a:endParaRPr lang="en-US" alt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1717571-75CB-43A2-8571-84FDEF843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/>
              <a:t>implementation in OpenGL:</a:t>
            </a:r>
            <a:endParaRPr lang="de-DE" altLang="en-US"/>
          </a:p>
          <a:p>
            <a:pPr eaLnBrk="1" hangingPunct="1"/>
            <a:r>
              <a:rPr lang="en-CA" altLang="en-US"/>
              <a:t>interpolation: </a:t>
            </a:r>
            <a:r>
              <a:rPr lang="en-US" altLang="en-US" sz="2400"/>
              <a:t>GL_NEAREST_MIPMAP_NEAREST</a:t>
            </a:r>
          </a:p>
          <a:p>
            <a:pPr eaLnBrk="1" hangingPunct="1"/>
            <a:endParaRPr lang="en-US" altLang="en-US"/>
          </a:p>
        </p:txBody>
      </p:sp>
      <p:pic>
        <p:nvPicPr>
          <p:cNvPr id="24580" name="Picture 6" descr="D:\Teaching\2008 Computer Graphics\earth_01_256.png">
            <a:extLst>
              <a:ext uri="{FF2B5EF4-FFF2-40B4-BE49-F238E27FC236}">
                <a16:creationId xmlns:a16="http://schemas.microsoft.com/office/drawing/2014/main" id="{024F21F2-4DFD-484A-9A5C-791C6D09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00"/>
            <a:ext cx="2879725" cy="28797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 descr="D:\Teaching\2008 Computer Graphics\earth_02_128.png">
            <a:extLst>
              <a:ext uri="{FF2B5EF4-FFF2-40B4-BE49-F238E27FC236}">
                <a16:creationId xmlns:a16="http://schemas.microsoft.com/office/drawing/2014/main" id="{9701E916-3C63-4E5D-815E-80898723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3971925"/>
            <a:ext cx="1439862" cy="14398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2" name="Rectangle 20">
            <a:extLst>
              <a:ext uri="{FF2B5EF4-FFF2-40B4-BE49-F238E27FC236}">
                <a16:creationId xmlns:a16="http://schemas.microsoft.com/office/drawing/2014/main" id="{C2B2AB3D-54E1-4FB1-A6C0-4460FCC80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220913"/>
            <a:ext cx="7643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select nearest mipmap level, select nearest pixel of 2</a:t>
            </a:r>
            <a:r>
              <a:rPr lang="en-US" altLang="en-US" sz="1800" b="0"/>
              <a:t>×</a:t>
            </a:r>
            <a:r>
              <a:rPr lang="en-CA" altLang="en-US" sz="1800" b="0"/>
              <a:t>2 neighbourhood</a:t>
            </a:r>
            <a:endParaRPr lang="en-US" altLang="en-US" sz="1800" b="0"/>
          </a:p>
        </p:txBody>
      </p:sp>
      <p:pic>
        <p:nvPicPr>
          <p:cNvPr id="44034" name="Picture 2" descr="D:\Teaching\2008 Computer Graphics\2by2pixels256.png">
            <a:extLst>
              <a:ext uri="{FF2B5EF4-FFF2-40B4-BE49-F238E27FC236}">
                <a16:creationId xmlns:a16="http://schemas.microsoft.com/office/drawing/2014/main" id="{77552B85-136C-423E-9C2E-2B83097C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43434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DE8948-06DC-4B06-81FE-AD96E84FA09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089025" y="4049713"/>
            <a:ext cx="914400" cy="7620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CDF8805-4B01-46C6-8451-F69033F6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300538"/>
            <a:ext cx="431800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4759AC-9D6D-4AE4-BAC6-73CF0733E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343275"/>
            <a:ext cx="2951163" cy="2951163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8CD8DE2-1359-408C-AC74-C6038F538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Texture Mapping: Mip Mapping</a:t>
            </a:r>
            <a:endParaRPr lang="en-US" alt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AB644B6-0FC9-4D27-9CEB-C7FC9DE686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/>
              <a:t>implementation in OpenGL:</a:t>
            </a:r>
            <a:endParaRPr lang="de-DE" altLang="en-US"/>
          </a:p>
          <a:p>
            <a:pPr eaLnBrk="1" hangingPunct="1"/>
            <a:r>
              <a:rPr lang="en-CA" altLang="en-US"/>
              <a:t>interpolation: </a:t>
            </a:r>
            <a:r>
              <a:rPr lang="en-US" altLang="en-US" sz="2400"/>
              <a:t>GL_LINEAR_MIPMAP_NEAREST</a:t>
            </a:r>
          </a:p>
        </p:txBody>
      </p:sp>
      <p:pic>
        <p:nvPicPr>
          <p:cNvPr id="26628" name="Picture 6" descr="D:\Teaching\2008 Computer Graphics\earth_01_256.png">
            <a:extLst>
              <a:ext uri="{FF2B5EF4-FFF2-40B4-BE49-F238E27FC236}">
                <a16:creationId xmlns:a16="http://schemas.microsoft.com/office/drawing/2014/main" id="{BB269A64-83AE-4FD5-91EE-A8524328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00"/>
            <a:ext cx="2879725" cy="28797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7" descr="D:\Teaching\2008 Computer Graphics\earth_02_128.png">
            <a:extLst>
              <a:ext uri="{FF2B5EF4-FFF2-40B4-BE49-F238E27FC236}">
                <a16:creationId xmlns:a16="http://schemas.microsoft.com/office/drawing/2014/main" id="{14423229-DA91-4C05-88A4-9CE65623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3971925"/>
            <a:ext cx="1439862" cy="14398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D:\Teaching\2008 Computer Graphics\2by2pixels256.png">
            <a:extLst>
              <a:ext uri="{FF2B5EF4-FFF2-40B4-BE49-F238E27FC236}">
                <a16:creationId xmlns:a16="http://schemas.microsoft.com/office/drawing/2014/main" id="{154CACA9-5615-4267-AA4B-DD2906E6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43434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 descr="D:\Teaching\2008 Computer Graphics\1pixel256.png">
            <a:extLst>
              <a:ext uri="{FF2B5EF4-FFF2-40B4-BE49-F238E27FC236}">
                <a16:creationId xmlns:a16="http://schemas.microsoft.com/office/drawing/2014/main" id="{5E6E6035-AC50-4E6C-85FD-6B6275CE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45227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906042-ACE7-4F06-8463-7E296F20B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4495800"/>
            <a:ext cx="431800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CD2AD1-04BE-4F52-BD7F-0DA8F1E6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343275"/>
            <a:ext cx="2951163" cy="2951163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4" name="Rectangle 29">
            <a:extLst>
              <a:ext uri="{FF2B5EF4-FFF2-40B4-BE49-F238E27FC236}">
                <a16:creationId xmlns:a16="http://schemas.microsoft.com/office/drawing/2014/main" id="{E3FA0314-5696-4494-9CA1-86E3159F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220913"/>
            <a:ext cx="7866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select nearest mipmap level, linearly interpolate pixel in 2</a:t>
            </a:r>
            <a:r>
              <a:rPr lang="en-US" altLang="en-US" sz="1800" b="0"/>
              <a:t>×</a:t>
            </a:r>
            <a:r>
              <a:rPr lang="en-CA" altLang="en-US" sz="1800" b="0"/>
              <a:t>2 neighbourhood</a:t>
            </a:r>
            <a:endParaRPr lang="en-US" altLang="en-US" sz="1800" b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C661194-AA7F-4252-84CD-A28293BA2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Texture Mapping: Mip Mapping</a:t>
            </a:r>
            <a:endParaRPr lang="en-US" alt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493A65F-FE40-4689-AC55-8E103751C7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/>
              <a:t>implementation in OpenGL:</a:t>
            </a:r>
            <a:endParaRPr lang="de-DE" altLang="en-US"/>
          </a:p>
          <a:p>
            <a:pPr eaLnBrk="1" hangingPunct="1"/>
            <a:r>
              <a:rPr lang="en-CA" altLang="en-US"/>
              <a:t>interpolation: </a:t>
            </a:r>
            <a:r>
              <a:rPr lang="en-US" altLang="en-US" sz="2400"/>
              <a:t>GL_NEAREST_MIPMAP_LINEAR</a:t>
            </a:r>
          </a:p>
          <a:p>
            <a:pPr eaLnBrk="1" hangingPunct="1"/>
            <a:endParaRPr lang="en-US" altLang="en-US"/>
          </a:p>
        </p:txBody>
      </p:sp>
      <p:pic>
        <p:nvPicPr>
          <p:cNvPr id="28676" name="Picture 6" descr="D:\Teaching\2008 Computer Graphics\earth_01_256.png">
            <a:extLst>
              <a:ext uri="{FF2B5EF4-FFF2-40B4-BE49-F238E27FC236}">
                <a16:creationId xmlns:a16="http://schemas.microsoft.com/office/drawing/2014/main" id="{FBE07B7C-63C8-4D76-922A-D348A2E7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00"/>
            <a:ext cx="2879725" cy="28797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7" descr="D:\Teaching\2008 Computer Graphics\earth_02_128.png">
            <a:extLst>
              <a:ext uri="{FF2B5EF4-FFF2-40B4-BE49-F238E27FC236}">
                <a16:creationId xmlns:a16="http://schemas.microsoft.com/office/drawing/2014/main" id="{624BDDF9-A4DA-4F43-8FA7-93D2ECEB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3971925"/>
            <a:ext cx="1439862" cy="14398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D:\Teaching\2008 Computer Graphics\2by2pixels256.png">
            <a:extLst>
              <a:ext uri="{FF2B5EF4-FFF2-40B4-BE49-F238E27FC236}">
                <a16:creationId xmlns:a16="http://schemas.microsoft.com/office/drawing/2014/main" id="{2EB63A09-1533-40A8-8523-4769A782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43434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D:\Teaching\2008 Computer Graphics\2by2pixels128.png">
            <a:extLst>
              <a:ext uri="{FF2B5EF4-FFF2-40B4-BE49-F238E27FC236}">
                <a16:creationId xmlns:a16="http://schemas.microsoft.com/office/drawing/2014/main" id="{AA178CF1-2B8D-4139-87F7-198CA2763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4343400"/>
            <a:ext cx="7191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AFFAFE4-41E3-4404-9A60-C395D4616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300538"/>
            <a:ext cx="431800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A0BB4-0857-4495-BE23-699866D7C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343275"/>
            <a:ext cx="2951163" cy="2951163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8682" name="Rectangle 32">
            <a:extLst>
              <a:ext uri="{FF2B5EF4-FFF2-40B4-BE49-F238E27FC236}">
                <a16:creationId xmlns:a16="http://schemas.microsoft.com/office/drawing/2014/main" id="{5F4B421D-80B6-477F-BEFA-0C54972EE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286000"/>
            <a:ext cx="8083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select 2 adjacent mipmap levels, select nearest pixel in 2</a:t>
            </a:r>
            <a:r>
              <a:rPr lang="en-US" altLang="en-US" sz="1800" b="0"/>
              <a:t>×</a:t>
            </a:r>
            <a:r>
              <a:rPr lang="en-CA" altLang="en-US" sz="1800" b="0"/>
              <a:t>2 neighbourhoods,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                                                                       then interpolate between them</a:t>
            </a:r>
            <a:endParaRPr lang="en-US" altLang="en-US" sz="1800" b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FC2913-F070-4F60-A00A-2B0201AF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3930650"/>
            <a:ext cx="1511300" cy="15113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3F867E-E22E-4305-9EF1-DAC97BC45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88" y="4303713"/>
            <a:ext cx="431800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pic>
        <p:nvPicPr>
          <p:cNvPr id="45058" name="Picture 2" descr="D:\Teaching\2008 Computer Graphics\1pixelInt128.png">
            <a:extLst>
              <a:ext uri="{FF2B5EF4-FFF2-40B4-BE49-F238E27FC236}">
                <a16:creationId xmlns:a16="http://schemas.microsoft.com/office/drawing/2014/main" id="{EE3B3530-286A-4FE3-8FDB-80C1DAB2B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58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DB974D6-3BB6-4B0A-B8A3-2F4FB7344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Texture Mapping: Mip Mapping</a:t>
            </a:r>
            <a:endParaRPr lang="en-US" alt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472C314-CCFD-4420-9E30-F31ABA2064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/>
              <a:t>implementation in OpenGL:</a:t>
            </a:r>
            <a:endParaRPr lang="de-DE" altLang="en-US"/>
          </a:p>
          <a:p>
            <a:pPr eaLnBrk="1" hangingPunct="1"/>
            <a:r>
              <a:rPr lang="en-CA" altLang="en-US"/>
              <a:t>interpolation: </a:t>
            </a:r>
            <a:r>
              <a:rPr lang="en-US" altLang="en-US" sz="2400"/>
              <a:t>GL_LINEAR_MIPMAP_LINEAR</a:t>
            </a:r>
          </a:p>
          <a:p>
            <a:pPr eaLnBrk="1" hangingPunct="1"/>
            <a:endParaRPr lang="en-US" altLang="en-US"/>
          </a:p>
        </p:txBody>
      </p:sp>
      <p:pic>
        <p:nvPicPr>
          <p:cNvPr id="30724" name="Picture 6" descr="D:\Teaching\2008 Computer Graphics\earth_01_256.png">
            <a:extLst>
              <a:ext uri="{FF2B5EF4-FFF2-40B4-BE49-F238E27FC236}">
                <a16:creationId xmlns:a16="http://schemas.microsoft.com/office/drawing/2014/main" id="{B6B06879-F142-42F7-A9B9-693C3B02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00"/>
            <a:ext cx="2879725" cy="287972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7" descr="D:\Teaching\2008 Computer Graphics\earth_02_128.png">
            <a:extLst>
              <a:ext uri="{FF2B5EF4-FFF2-40B4-BE49-F238E27FC236}">
                <a16:creationId xmlns:a16="http://schemas.microsoft.com/office/drawing/2014/main" id="{64884F48-BF8B-4431-A131-A3893044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3971925"/>
            <a:ext cx="1439862" cy="143986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 descr="D:\Teaching\2008 Computer Graphics\2by2pixels256.png">
            <a:extLst>
              <a:ext uri="{FF2B5EF4-FFF2-40B4-BE49-F238E27FC236}">
                <a16:creationId xmlns:a16="http://schemas.microsoft.com/office/drawing/2014/main" id="{AEEC5E5E-239D-490C-A511-5144AFE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43434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D:\Teaching\2008 Computer Graphics\2by2pixels128.png">
            <a:extLst>
              <a:ext uri="{FF2B5EF4-FFF2-40B4-BE49-F238E27FC236}">
                <a16:creationId xmlns:a16="http://schemas.microsoft.com/office/drawing/2014/main" id="{BEE15F5A-3B9D-43F0-B0F0-165CCBBE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4343400"/>
            <a:ext cx="7191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C1661DD-5660-41A7-AB58-5AED3C12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343275"/>
            <a:ext cx="2951163" cy="2951163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0729" name="Rectangle 32">
            <a:extLst>
              <a:ext uri="{FF2B5EF4-FFF2-40B4-BE49-F238E27FC236}">
                <a16:creationId xmlns:a16="http://schemas.microsoft.com/office/drawing/2014/main" id="{BACDF6FE-6B09-4FDE-9F22-61FD7F8AB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249488"/>
            <a:ext cx="8520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select 2 adjacent mipmap levels, linearly interpolate pixel in 2</a:t>
            </a:r>
            <a:r>
              <a:rPr lang="en-US" altLang="en-US" sz="1800" b="0"/>
              <a:t>×</a:t>
            </a:r>
            <a:r>
              <a:rPr lang="en-CA" altLang="en-US" sz="1800" b="0"/>
              <a:t>2 neighbourhoods,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CA" altLang="en-US" sz="1800" b="0"/>
              <a:t>                                                                              then interpolate between them</a:t>
            </a:r>
            <a:endParaRPr lang="en-US" altLang="en-US" sz="1800" b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3C54DF-6882-4B48-80AC-DBAF7B95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775" y="3930650"/>
            <a:ext cx="1511300" cy="15113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9C6D3-7D30-4BBA-8CEF-53CB143B1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4386263"/>
            <a:ext cx="433388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3ADC62-29E3-4E8F-9217-82D5EAAFE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4460875"/>
            <a:ext cx="431800" cy="431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pic>
        <p:nvPicPr>
          <p:cNvPr id="19" name="Picture 2" descr="D:\Teaching\2008 Computer Graphics\1pixel128.png">
            <a:extLst>
              <a:ext uri="{FF2B5EF4-FFF2-40B4-BE49-F238E27FC236}">
                <a16:creationId xmlns:a16="http://schemas.microsoft.com/office/drawing/2014/main" id="{7BFCE7FF-6947-466F-8316-77FF8D38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58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9CEC1F0-31CF-4F47-A352-109394084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 and Motivation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7C044BD-2FAD-43F5-ADFC-FBFE94D5E0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several </a:t>
            </a:r>
            <a:r>
              <a:rPr lang="en-US" altLang="en-US">
                <a:solidFill>
                  <a:srgbClr val="3366FF"/>
                </a:solidFill>
              </a:rPr>
              <a:t>properties</a:t>
            </a:r>
            <a:r>
              <a:rPr lang="en-US" altLang="en-US"/>
              <a:t> can be modified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color: </a:t>
            </a:r>
            <a:r>
              <a:rPr lang="en-US" altLang="en-US"/>
              <a:t>diffuse component (k</a:t>
            </a:r>
            <a:r>
              <a:rPr lang="en-US" altLang="en-US" baseline="-25000"/>
              <a:t>d</a:t>
            </a:r>
            <a:r>
              <a:rPr lang="en-US" altLang="en-US"/>
              <a:t>)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reflection: </a:t>
            </a:r>
            <a:r>
              <a:rPr lang="en-US" altLang="en-US"/>
              <a:t>specular component of surface (k</a:t>
            </a:r>
            <a:r>
              <a:rPr lang="en-US" altLang="en-US" baseline="-25000"/>
              <a:t>s</a:t>
            </a:r>
            <a:r>
              <a:rPr lang="en-US" altLang="en-US"/>
              <a:t>) </a:t>
            </a:r>
            <a:r>
              <a:rPr lang="en-US" altLang="en-US">
                <a:solidFill>
                  <a:srgbClr val="3366FF"/>
                </a:solidFill>
              </a:rPr>
              <a:t>normal vector: </a:t>
            </a:r>
            <a:r>
              <a:rPr lang="en-US" altLang="en-US"/>
              <a:t>simulate 3D surface structure (bump mapping)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actual surface: </a:t>
            </a:r>
            <a:r>
              <a:rPr lang="en-US" altLang="en-US"/>
              <a:t>raise/lower points to actually modify surface (displacement mapping)</a:t>
            </a:r>
          </a:p>
          <a:p>
            <a:pPr lvl="1" eaLnBrk="1" hangingPunct="1"/>
            <a:r>
              <a:rPr lang="en-US" altLang="en-US">
                <a:solidFill>
                  <a:srgbClr val="3366FF"/>
                </a:solidFill>
              </a:rPr>
              <a:t>transparency:</a:t>
            </a:r>
            <a:r>
              <a:rPr lang="en-US" altLang="en-US"/>
              <a:t> make parts of a surface entirely or to a certain degree transparent</a:t>
            </a: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63A8724-A7EB-4D1A-842F-E8C59A54B5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Texture Mapping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62CCC41-17D4-4C41-BED4-08C7CF05D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texture: </a:t>
            </a:r>
            <a:r>
              <a:rPr lang="en-US" altLang="en-US"/>
              <a:t>2D color (RGB) pixel image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texel: </a:t>
            </a:r>
            <a:r>
              <a:rPr lang="en-US" altLang="en-US">
                <a:solidFill>
                  <a:srgbClr val="000090"/>
                </a:solidFill>
              </a:rPr>
              <a:t>one </a:t>
            </a:r>
            <a:r>
              <a:rPr lang="en-US" altLang="en-US"/>
              <a:t>pixel in a texture</a:t>
            </a:r>
          </a:p>
          <a:p>
            <a:pPr eaLnBrk="1" hangingPunct="1"/>
            <a:r>
              <a:rPr lang="en-US" altLang="en-US"/>
              <a:t>models the ‘appearance’ of a surface</a:t>
            </a:r>
          </a:p>
          <a:p>
            <a:pPr eaLnBrk="1" hangingPunct="1"/>
            <a:r>
              <a:rPr lang="en-US" altLang="en-US"/>
              <a:t>procedure to map the texture onto the (polygonal) surface needed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goal: </a:t>
            </a:r>
            <a:r>
              <a:rPr lang="en-US" altLang="en-US"/>
              <a:t>find easy way to do this mapping</a:t>
            </a: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BC586CB-BF5B-47AC-B09C-8637EB58A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Texture Mapping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4FC040B-CE64-4C4F-B99A-ED6FC66E0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rendering pipeline: slightly modified to use texture mapping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algorithm: </a:t>
            </a:r>
            <a:r>
              <a:rPr lang="en-US" altLang="en-US"/>
              <a:t>for each pixel to be rendered </a:t>
            </a:r>
          </a:p>
          <a:p>
            <a:pPr lvl="1" eaLnBrk="1" hangingPunct="1"/>
            <a:r>
              <a:rPr lang="en-US" altLang="en-US"/>
              <a:t>find depicted polygon point </a:t>
            </a:r>
            <a:r>
              <a:rPr lang="en-US" altLang="en-US" b="1"/>
              <a:t>p</a:t>
            </a:r>
          </a:p>
          <a:p>
            <a:pPr lvl="1" eaLnBrk="1" hangingPunct="1"/>
            <a:r>
              <a:rPr lang="en-US" altLang="en-US"/>
              <a:t>find point in texture (texel) </a:t>
            </a:r>
            <a:r>
              <a:rPr lang="en-US" altLang="en-US" b="1"/>
              <a:t>T</a:t>
            </a:r>
            <a:r>
              <a:rPr lang="en-US" altLang="en-US"/>
              <a:t> that corresponds</a:t>
            </a:r>
            <a:br>
              <a:rPr lang="en-US" altLang="en-US"/>
            </a:br>
            <a:r>
              <a:rPr lang="en-US" altLang="en-US"/>
              <a:t>to surface point </a:t>
            </a:r>
            <a:r>
              <a:rPr lang="en-US" altLang="en-US" b="1"/>
              <a:t>p</a:t>
            </a:r>
          </a:p>
          <a:p>
            <a:pPr lvl="1" eaLnBrk="1" hangingPunct="1"/>
            <a:r>
              <a:rPr lang="en-US" altLang="en-US"/>
              <a:t>use color of </a:t>
            </a:r>
            <a:r>
              <a:rPr lang="en-US" altLang="en-US" b="1"/>
              <a:t>T</a:t>
            </a:r>
            <a:r>
              <a:rPr lang="en-US" altLang="en-US"/>
              <a:t> to modify the shading of </a:t>
            </a:r>
            <a:r>
              <a:rPr lang="en-US" altLang="en-US" b="1"/>
              <a:t>p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C7D41A5-5D6B-4EA6-8A28-ACE307734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Texture Mapping: Definitions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BE275C3-8EA3-430A-A54A-9541C44EA9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2D texture: </a:t>
            </a:r>
          </a:p>
          <a:p>
            <a:pPr lvl="1" eaLnBrk="1" hangingPunct="1"/>
            <a:r>
              <a:rPr lang="en-US" altLang="en-US"/>
              <a:t>function from points on 2D (</a:t>
            </a:r>
            <a:r>
              <a:rPr lang="en-US" altLang="en-US" i="1"/>
              <a:t>u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/>
              <a:t>) plane to (</a:t>
            </a:r>
            <a:r>
              <a:rPr lang="en-US" altLang="en-US" i="1"/>
              <a:t>r</a:t>
            </a:r>
            <a:r>
              <a:rPr lang="en-US" altLang="en-US"/>
              <a:t>, </a:t>
            </a:r>
            <a:r>
              <a:rPr lang="en-US" altLang="en-US" i="1"/>
              <a:t>g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values: </a:t>
            </a: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r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g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b</a:t>
            </a:r>
            <a:r>
              <a:rPr lang="en-US" altLang="en-US">
                <a:solidFill>
                  <a:srgbClr val="3366FF"/>
                </a:solidFill>
              </a:rPr>
              <a:t>) = c</a:t>
            </a:r>
            <a:r>
              <a:rPr lang="en-US" altLang="en-US" baseline="-25000">
                <a:solidFill>
                  <a:srgbClr val="3366FF"/>
                </a:solidFill>
              </a:rPr>
              <a:t>tex</a:t>
            </a: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u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v</a:t>
            </a:r>
            <a:r>
              <a:rPr lang="en-US" altLang="en-US">
                <a:solidFill>
                  <a:srgbClr val="3366FF"/>
                </a:solidFill>
              </a:rPr>
              <a:t>)</a:t>
            </a:r>
          </a:p>
          <a:p>
            <a:pPr eaLnBrk="1" hangingPunct="1"/>
            <a:r>
              <a:rPr lang="en-US" altLang="en-US"/>
              <a:t>texture mapping function F</a:t>
            </a:r>
            <a:r>
              <a:rPr lang="en-US" altLang="en-US" baseline="-25000"/>
              <a:t>map </a:t>
            </a:r>
            <a:r>
              <a:rPr lang="en-US" altLang="en-US"/>
              <a:t>maps (</a:t>
            </a:r>
            <a:r>
              <a:rPr lang="en-US" altLang="en-US" i="1"/>
              <a:t>u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/>
              <a:t>) values to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positions on objects:</a:t>
            </a:r>
            <a:br>
              <a:rPr lang="en-US" altLang="en-US"/>
            </a:b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x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y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z</a:t>
            </a:r>
            <a:r>
              <a:rPr lang="en-US" altLang="en-US">
                <a:solidFill>
                  <a:srgbClr val="3366FF"/>
                </a:solidFill>
              </a:rPr>
              <a:t>) = F</a:t>
            </a:r>
            <a:r>
              <a:rPr lang="en-US" altLang="en-US" baseline="-25000">
                <a:solidFill>
                  <a:srgbClr val="3366FF"/>
                </a:solidFill>
              </a:rPr>
              <a:t>map</a:t>
            </a:r>
            <a:r>
              <a:rPr lang="en-US" altLang="en-US">
                <a:solidFill>
                  <a:srgbClr val="3366FF"/>
                </a:solidFill>
              </a:rPr>
              <a:t> (</a:t>
            </a:r>
            <a:r>
              <a:rPr lang="en-US" altLang="en-US" i="1">
                <a:solidFill>
                  <a:srgbClr val="3366FF"/>
                </a:solidFill>
              </a:rPr>
              <a:t>u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v</a:t>
            </a:r>
            <a:r>
              <a:rPr lang="en-US" altLang="en-US">
                <a:solidFill>
                  <a:srgbClr val="3366FF"/>
                </a:solidFill>
              </a:rPr>
              <a:t>)</a:t>
            </a:r>
          </a:p>
          <a:p>
            <a:pPr eaLnBrk="1" hangingPunct="1"/>
            <a:r>
              <a:rPr lang="en-US" altLang="en-US"/>
              <a:t>we need the </a:t>
            </a:r>
            <a:r>
              <a:rPr lang="en-US" altLang="en-US" b="1"/>
              <a:t>inverse function</a:t>
            </a:r>
            <a:r>
              <a:rPr lang="en-US" altLang="en-US"/>
              <a:t>:</a:t>
            </a:r>
            <a:r>
              <a:rPr lang="en-US" altLang="en-US" b="1"/>
              <a:t> </a:t>
            </a:r>
            <a:br>
              <a:rPr lang="en-US" altLang="en-US" b="1"/>
            </a:br>
            <a:r>
              <a:rPr lang="en-US" altLang="en-US"/>
              <a:t>find (</a:t>
            </a:r>
            <a:r>
              <a:rPr lang="en-US" altLang="en-US" i="1"/>
              <a:t>u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/>
              <a:t>) values for a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position:</a:t>
            </a:r>
            <a:br>
              <a:rPr lang="en-US" altLang="en-US"/>
            </a:b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u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v</a:t>
            </a:r>
            <a:r>
              <a:rPr lang="en-US" altLang="en-US">
                <a:solidFill>
                  <a:srgbClr val="3366FF"/>
                </a:solidFill>
              </a:rPr>
              <a:t>) = F</a:t>
            </a:r>
            <a:r>
              <a:rPr lang="en-US" altLang="en-US" baseline="-25000">
                <a:solidFill>
                  <a:srgbClr val="3366FF"/>
                </a:solidFill>
              </a:rPr>
              <a:t>map</a:t>
            </a:r>
            <a:r>
              <a:rPr lang="en-US" altLang="en-US" baseline="30000">
                <a:solidFill>
                  <a:srgbClr val="3366FF"/>
                </a:solidFill>
              </a:rPr>
              <a:t>-1</a:t>
            </a:r>
            <a:r>
              <a:rPr lang="en-US" altLang="en-US" baseline="-25000">
                <a:solidFill>
                  <a:srgbClr val="3366FF"/>
                </a:solidFill>
              </a:rPr>
              <a:t> </a:t>
            </a:r>
            <a:r>
              <a:rPr lang="en-US" altLang="en-US">
                <a:solidFill>
                  <a:srgbClr val="3366FF"/>
                </a:solidFill>
              </a:rPr>
              <a:t>(</a:t>
            </a:r>
            <a:r>
              <a:rPr lang="en-US" altLang="en-US" i="1">
                <a:solidFill>
                  <a:srgbClr val="3366FF"/>
                </a:solidFill>
              </a:rPr>
              <a:t>x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y</a:t>
            </a:r>
            <a:r>
              <a:rPr lang="en-US" altLang="en-US">
                <a:solidFill>
                  <a:srgbClr val="3366FF"/>
                </a:solidFill>
              </a:rPr>
              <a:t>, </a:t>
            </a:r>
            <a:r>
              <a:rPr lang="en-US" altLang="en-US" i="1">
                <a:solidFill>
                  <a:srgbClr val="3366FF"/>
                </a:solidFill>
              </a:rPr>
              <a:t>z</a:t>
            </a:r>
            <a:r>
              <a:rPr lang="en-US" altLang="en-US">
                <a:solidFill>
                  <a:srgbClr val="3366FF"/>
                </a:solidFill>
              </a:rPr>
              <a:t>)</a:t>
            </a: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237CF42-2B07-47DC-A8A8-BF7A94B25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Texture Mapping: General Procedure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7E5A1C8-B8AF-4D88-BB53-6F9575E42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dirty="0">
                <a:ea typeface="ＭＳ Ｐゴシック" charset="0"/>
              </a:rPr>
              <a:t>general </a:t>
            </a:r>
            <a:r>
              <a:rPr lang="en-US" dirty="0">
                <a:solidFill>
                  <a:srgbClr val="3366FF"/>
                </a:solidFill>
                <a:ea typeface="ＭＳ Ｐゴシック" charset="0"/>
              </a:rPr>
              <a:t>texture mapping pipeline:</a:t>
            </a:r>
          </a:p>
          <a:p>
            <a:pPr marL="609600" indent="-609600" eaLnBrk="1" hangingPunct="1">
              <a:defRPr/>
            </a:pPr>
            <a:endParaRPr lang="en-US" dirty="0">
              <a:ea typeface="ＭＳ Ｐゴシック" charset="0"/>
            </a:endParaRPr>
          </a:p>
          <a:p>
            <a:pPr marL="609600" indent="-609600" eaLnBrk="1" hangingPunct="1">
              <a:defRPr/>
            </a:pPr>
            <a:endParaRPr lang="en-US" dirty="0">
              <a:ea typeface="ＭＳ Ｐゴシック" charset="0"/>
            </a:endParaRPr>
          </a:p>
          <a:p>
            <a:pPr marL="609600" indent="-609600" eaLnBrk="1" hangingPunct="1">
              <a:defRPr/>
            </a:pPr>
            <a:endParaRPr lang="en-US" dirty="0">
              <a:ea typeface="ＭＳ Ｐゴシック" charset="0"/>
            </a:endParaRPr>
          </a:p>
          <a:p>
            <a:pPr marL="609600" indent="-609600" eaLnBrk="1" hangingPunct="1">
              <a:defRPr/>
            </a:pPr>
            <a:endParaRPr lang="en-US" dirty="0">
              <a:ea typeface="ＭＳ Ｐゴシック" charset="0"/>
            </a:endParaRPr>
          </a:p>
          <a:p>
            <a:pPr marL="609600" indent="-609600" eaLnBrk="1" hangingPunct="1">
              <a:defRPr/>
            </a:pPr>
            <a:endParaRPr lang="en-US" dirty="0">
              <a:ea typeface="ＭＳ Ｐゴシック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400" dirty="0">
                <a:ea typeface="ＭＳ Ｐゴシック" charset="0"/>
              </a:rPr>
              <a:t>Once we have a </a:t>
            </a:r>
            <a:r>
              <a:rPr lang="en-US" sz="2400" dirty="0" err="1">
                <a:ea typeface="ＭＳ Ｐゴシック" charset="0"/>
              </a:rPr>
              <a:t>texel</a:t>
            </a:r>
            <a:r>
              <a:rPr lang="en-US" sz="2400" dirty="0">
                <a:ea typeface="ＭＳ Ｐゴシック" charset="0"/>
              </a:rPr>
              <a:t> color </a:t>
            </a:r>
            <a:r>
              <a:rPr lang="en-US" sz="2400" b="1" dirty="0">
                <a:ea typeface="ＭＳ Ｐゴシック" charset="0"/>
              </a:rPr>
              <a:t>T</a:t>
            </a:r>
            <a:r>
              <a:rPr lang="en-US" sz="2400" dirty="0">
                <a:ea typeface="ＭＳ Ｐゴシック" charset="0"/>
              </a:rPr>
              <a:t>=(</a:t>
            </a:r>
            <a:r>
              <a:rPr lang="en-US" sz="2400" dirty="0" err="1">
                <a:ea typeface="ＭＳ Ｐゴシック" charset="0"/>
              </a:rPr>
              <a:t>t</a:t>
            </a:r>
            <a:r>
              <a:rPr lang="en-US" sz="2400" baseline="-25000" dirty="0" err="1">
                <a:ea typeface="ＭＳ Ｐゴシック" charset="0"/>
              </a:rPr>
              <a:t>R</a:t>
            </a:r>
            <a:r>
              <a:rPr lang="en-US" sz="2400" dirty="0" err="1">
                <a:ea typeface="ＭＳ Ｐゴシック" charset="0"/>
              </a:rPr>
              <a:t>,t</a:t>
            </a:r>
            <a:r>
              <a:rPr lang="en-US" sz="2400" baseline="-25000" dirty="0" err="1">
                <a:ea typeface="ＭＳ Ｐゴシック" charset="0"/>
              </a:rPr>
              <a:t>G</a:t>
            </a:r>
            <a:r>
              <a:rPr lang="en-US" sz="2400" dirty="0" err="1">
                <a:ea typeface="ＭＳ Ｐゴシック" charset="0"/>
              </a:rPr>
              <a:t>,t</a:t>
            </a:r>
            <a:r>
              <a:rPr lang="en-US" sz="2400" baseline="-25000" dirty="0" err="1">
                <a:ea typeface="ＭＳ Ｐゴシック" charset="0"/>
              </a:rPr>
              <a:t>B</a:t>
            </a:r>
            <a:r>
              <a:rPr lang="en-US" sz="2400" dirty="0">
                <a:ea typeface="ＭＳ Ｐゴシック" charset="0"/>
              </a:rPr>
              <a:t>) at a 3D point (</a:t>
            </a:r>
            <a:r>
              <a:rPr lang="en-US" sz="2400" dirty="0" err="1">
                <a:ea typeface="ＭＳ Ｐゴシック" charset="0"/>
              </a:rPr>
              <a:t>x,y,z</a:t>
            </a:r>
            <a:r>
              <a:rPr lang="en-US" sz="2400" dirty="0">
                <a:ea typeface="ＭＳ Ｐゴシック" charset="0"/>
              </a:rPr>
              <a:t>)</a:t>
            </a:r>
          </a:p>
          <a:p>
            <a:pPr marL="857250" lvl="1" indent="-457200" eaLnBrk="1" hangingPunct="1">
              <a:defRPr/>
            </a:pPr>
            <a:r>
              <a:rPr lang="en-US" sz="2400" dirty="0">
                <a:ea typeface="ＭＳ Ｐゴシック" charset="0"/>
              </a:rPr>
              <a:t>use </a:t>
            </a:r>
            <a:r>
              <a:rPr lang="en-US" sz="2400" b="1" dirty="0">
                <a:ea typeface="ＭＳ Ｐゴシック" charset="0"/>
              </a:rPr>
              <a:t>T</a:t>
            </a:r>
            <a:r>
              <a:rPr lang="en-US" sz="2400" dirty="0">
                <a:ea typeface="ＭＳ Ｐゴシック" charset="0"/>
              </a:rPr>
              <a:t> as components (</a:t>
            </a:r>
            <a:r>
              <a:rPr lang="en-US" sz="2400" dirty="0" err="1">
                <a:ea typeface="ＭＳ Ｐゴシック" charset="0"/>
              </a:rPr>
              <a:t>k</a:t>
            </a:r>
            <a:r>
              <a:rPr lang="en-US" sz="2400" baseline="-25000" dirty="0" err="1">
                <a:ea typeface="ＭＳ Ｐゴシック" charset="0"/>
              </a:rPr>
              <a:t>R</a:t>
            </a:r>
            <a:r>
              <a:rPr lang="en-US" sz="2400" dirty="0" err="1">
                <a:ea typeface="ＭＳ Ｐゴシック" charset="0"/>
              </a:rPr>
              <a:t>,k</a:t>
            </a:r>
            <a:r>
              <a:rPr lang="en-US" sz="2400" baseline="-25000" dirty="0" err="1">
                <a:ea typeface="ＭＳ Ｐゴシック" charset="0"/>
              </a:rPr>
              <a:t>G</a:t>
            </a:r>
            <a:r>
              <a:rPr lang="en-US" sz="2400" dirty="0" err="1">
                <a:ea typeface="ＭＳ Ｐゴシック" charset="0"/>
              </a:rPr>
              <a:t>,k</a:t>
            </a:r>
            <a:r>
              <a:rPr lang="en-US" sz="2400" baseline="-25000" dirty="0" err="1">
                <a:ea typeface="ＭＳ Ｐゴシック" charset="0"/>
              </a:rPr>
              <a:t>B</a:t>
            </a:r>
            <a:r>
              <a:rPr lang="en-US" sz="2400" dirty="0">
                <a:ea typeface="ＭＳ Ｐゴシック" charset="0"/>
              </a:rPr>
              <a:t>) in the </a:t>
            </a:r>
            <a:r>
              <a:rPr lang="en-US" sz="2400" dirty="0" err="1">
                <a:ea typeface="ＭＳ Ｐゴシック" charset="0"/>
              </a:rPr>
              <a:t>Phong</a:t>
            </a:r>
            <a:r>
              <a:rPr lang="en-US" sz="2400" dirty="0">
                <a:ea typeface="ＭＳ Ｐゴシック" charset="0"/>
              </a:rPr>
              <a:t> illumination model (see previous module) 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>
              <a:ea typeface="ＭＳ Ｐゴシック" charset="0"/>
            </a:endParaRPr>
          </a:p>
        </p:txBody>
      </p:sp>
      <p:grpSp>
        <p:nvGrpSpPr>
          <p:cNvPr id="9220" name="Group 29">
            <a:extLst>
              <a:ext uri="{FF2B5EF4-FFF2-40B4-BE49-F238E27FC236}">
                <a16:creationId xmlns:a16="http://schemas.microsoft.com/office/drawing/2014/main" id="{5D8B786A-F0CA-48BB-8B1E-DE81F3F9BDD8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766888"/>
            <a:ext cx="8362950" cy="2452687"/>
            <a:chOff x="240" y="1113"/>
            <a:chExt cx="5268" cy="1545"/>
          </a:xfrm>
        </p:grpSpPr>
        <p:grpSp>
          <p:nvGrpSpPr>
            <p:cNvPr id="9221" name="Group 22">
              <a:extLst>
                <a:ext uri="{FF2B5EF4-FFF2-40B4-BE49-F238E27FC236}">
                  <a16:creationId xmlns:a16="http://schemas.microsoft.com/office/drawing/2014/main" id="{B106E3DE-B0B8-4E6E-8EBD-3D7879E7D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" y="1354"/>
              <a:ext cx="5268" cy="1094"/>
              <a:chOff x="240" y="1200"/>
              <a:chExt cx="5268" cy="1094"/>
            </a:xfrm>
          </p:grpSpPr>
          <p:sp>
            <p:nvSpPr>
              <p:cNvPr id="9229" name="Text Box 9">
                <a:extLst>
                  <a:ext uri="{FF2B5EF4-FFF2-40B4-BE49-F238E27FC236}">
                    <a16:creationId xmlns:a16="http://schemas.microsoft.com/office/drawing/2014/main" id="{7818AC28-E922-423D-A362-143AC5A089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4" y="1872"/>
                <a:ext cx="1248" cy="4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/>
                  <a:t>possibly more</a:t>
                </a:r>
                <a:br>
                  <a:rPr lang="en-US" altLang="en-US" sz="1800"/>
                </a:br>
                <a:r>
                  <a:rPr lang="en-US" altLang="en-US" sz="1800"/>
                  <a:t>processing</a:t>
                </a:r>
              </a:p>
            </p:txBody>
          </p:sp>
          <p:sp>
            <p:nvSpPr>
              <p:cNvPr id="9230" name="Text Box 10">
                <a:extLst>
                  <a:ext uri="{FF2B5EF4-FFF2-40B4-BE49-F238E27FC236}">
                    <a16:creationId xmlns:a16="http://schemas.microsoft.com/office/drawing/2014/main" id="{4EA1640E-5FCB-4200-BA93-8194A37344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6" y="1872"/>
                <a:ext cx="1248" cy="4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/>
                  <a:t>modify</a:t>
                </a:r>
                <a:br>
                  <a:rPr lang="en-US" altLang="en-US" sz="1800"/>
                </a:br>
                <a:r>
                  <a:rPr lang="en-US" altLang="en-US" sz="1800"/>
                  <a:t>illumination</a:t>
                </a:r>
              </a:p>
            </p:txBody>
          </p:sp>
          <p:sp>
            <p:nvSpPr>
              <p:cNvPr id="9231" name="Line 13">
                <a:extLst>
                  <a:ext uri="{FF2B5EF4-FFF2-40B4-BE49-F238E27FC236}">
                    <a16:creationId xmlns:a16="http://schemas.microsoft.com/office/drawing/2014/main" id="{0F08F5F5-E5FC-469A-B507-7A80C5C57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2" y="2083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2" name="Freeform 15">
                <a:extLst>
                  <a:ext uri="{FF2B5EF4-FFF2-40B4-BE49-F238E27FC236}">
                    <a16:creationId xmlns:a16="http://schemas.microsoft.com/office/drawing/2014/main" id="{02823700-32D0-4CA4-B617-B2DC60960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" y="1411"/>
                <a:ext cx="4449" cy="671"/>
              </a:xfrm>
              <a:custGeom>
                <a:avLst/>
                <a:gdLst>
                  <a:gd name="T0" fmla="*/ 4077 w 4449"/>
                  <a:gd name="T1" fmla="*/ 0 h 671"/>
                  <a:gd name="T2" fmla="*/ 4449 w 4449"/>
                  <a:gd name="T3" fmla="*/ 1 h 671"/>
                  <a:gd name="T4" fmla="*/ 4449 w 4449"/>
                  <a:gd name="T5" fmla="*/ 325 h 671"/>
                  <a:gd name="T6" fmla="*/ 0 w 4449"/>
                  <a:gd name="T7" fmla="*/ 326 h 671"/>
                  <a:gd name="T8" fmla="*/ 0 w 4449"/>
                  <a:gd name="T9" fmla="*/ 671 h 671"/>
                  <a:gd name="T10" fmla="*/ 375 w 4449"/>
                  <a:gd name="T11" fmla="*/ 671 h 6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49"/>
                  <a:gd name="T19" fmla="*/ 0 h 671"/>
                  <a:gd name="T20" fmla="*/ 4449 w 4449"/>
                  <a:gd name="T21" fmla="*/ 671 h 6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49" h="671">
                    <a:moveTo>
                      <a:pt x="4077" y="0"/>
                    </a:moveTo>
                    <a:lnTo>
                      <a:pt x="4449" y="1"/>
                    </a:lnTo>
                    <a:lnTo>
                      <a:pt x="4449" y="325"/>
                    </a:lnTo>
                    <a:lnTo>
                      <a:pt x="0" y="326"/>
                    </a:lnTo>
                    <a:lnTo>
                      <a:pt x="0" y="671"/>
                    </a:lnTo>
                    <a:lnTo>
                      <a:pt x="375" y="671"/>
                    </a:ln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3" name="Text Box 6">
                <a:extLst>
                  <a:ext uri="{FF2B5EF4-FFF2-40B4-BE49-F238E27FC236}">
                    <a16:creationId xmlns:a16="http://schemas.microsoft.com/office/drawing/2014/main" id="{9C4AE884-5A57-4C1E-90BE-035AEA070F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200"/>
                <a:ext cx="1248" cy="4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/>
                  <a:t>determine</a:t>
                </a:r>
                <a:br>
                  <a:rPr lang="en-US" altLang="en-US" sz="1800"/>
                </a:br>
                <a:r>
                  <a:rPr lang="en-US" altLang="en-US" sz="1800"/>
                  <a:t>surface position</a:t>
                </a:r>
              </a:p>
            </p:txBody>
          </p:sp>
          <p:sp>
            <p:nvSpPr>
              <p:cNvPr id="9234" name="Text Box 7">
                <a:extLst>
                  <a:ext uri="{FF2B5EF4-FFF2-40B4-BE49-F238E27FC236}">
                    <a16:creationId xmlns:a16="http://schemas.microsoft.com/office/drawing/2014/main" id="{E5EAA1A1-B3AD-4F4E-88DD-4D2C3F24EF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1200"/>
                <a:ext cx="1248" cy="4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find texture coordinates</a:t>
                </a:r>
              </a:p>
            </p:txBody>
          </p:sp>
          <p:sp>
            <p:nvSpPr>
              <p:cNvPr id="9235" name="Text Box 8">
                <a:extLst>
                  <a:ext uri="{FF2B5EF4-FFF2-40B4-BE49-F238E27FC236}">
                    <a16:creationId xmlns:a16="http://schemas.microsoft.com/office/drawing/2014/main" id="{02F7FA5D-2843-40E3-9639-C12FED8B73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200"/>
                <a:ext cx="1248" cy="4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2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find corres- ponding texel</a:t>
                </a:r>
              </a:p>
            </p:txBody>
          </p:sp>
          <p:sp>
            <p:nvSpPr>
              <p:cNvPr id="9236" name="Line 12">
                <a:extLst>
                  <a:ext uri="{FF2B5EF4-FFF2-40B4-BE49-F238E27FC236}">
                    <a16:creationId xmlns:a16="http://schemas.microsoft.com/office/drawing/2014/main" id="{E28E4BBF-B25E-40B3-9E55-163187379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411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7" name="Line 16">
                <a:extLst>
                  <a:ext uri="{FF2B5EF4-FFF2-40B4-BE49-F238E27FC236}">
                    <a16:creationId xmlns:a16="http://schemas.microsoft.com/office/drawing/2014/main" id="{04805DD6-47EC-42D2-958A-2D1AE9B63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411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8" name="Line 19">
                <a:extLst>
                  <a:ext uri="{FF2B5EF4-FFF2-40B4-BE49-F238E27FC236}">
                    <a16:creationId xmlns:a16="http://schemas.microsoft.com/office/drawing/2014/main" id="{9FE0DE7C-F673-47E9-9ACE-416532D73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" y="1411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9" name="Line 20">
                <a:extLst>
                  <a:ext uri="{FF2B5EF4-FFF2-40B4-BE49-F238E27FC236}">
                    <a16:creationId xmlns:a16="http://schemas.microsoft.com/office/drawing/2014/main" id="{EC0DBB7F-5F08-4A7F-82EE-B52749977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083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2" name="Rectangle 21">
              <a:extLst>
                <a:ext uri="{FF2B5EF4-FFF2-40B4-BE49-F238E27FC236}">
                  <a16:creationId xmlns:a16="http://schemas.microsoft.com/office/drawing/2014/main" id="{D89160ED-3626-4C42-8241-2D19F3ECA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27"/>
              <a:ext cx="5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r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g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b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3" name="Rectangle 23">
              <a:extLst>
                <a:ext uri="{FF2B5EF4-FFF2-40B4-BE49-F238E27FC236}">
                  <a16:creationId xmlns:a16="http://schemas.microsoft.com/office/drawing/2014/main" id="{243B5BC9-D0A0-4C5D-AF1E-F7F068EFE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7" y="1113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x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y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z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4" name="Rectangle 24">
              <a:extLst>
                <a:ext uri="{FF2B5EF4-FFF2-40B4-BE49-F238E27FC236}">
                  <a16:creationId xmlns:a16="http://schemas.microsoft.com/office/drawing/2014/main" id="{3DF69961-C372-488E-809C-B197B7DD9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113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x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y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5" name="Rectangle 25">
              <a:extLst>
                <a:ext uri="{FF2B5EF4-FFF2-40B4-BE49-F238E27FC236}">
                  <a16:creationId xmlns:a16="http://schemas.microsoft.com/office/drawing/2014/main" id="{314A6F56-7A61-4B91-98C7-65462D88F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113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u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v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6" name="Rectangle 26">
              <a:extLst>
                <a:ext uri="{FF2B5EF4-FFF2-40B4-BE49-F238E27FC236}">
                  <a16:creationId xmlns:a16="http://schemas.microsoft.com/office/drawing/2014/main" id="{61D7B972-497A-4505-B344-B711B57D2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6" y="1113"/>
              <a:ext cx="3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s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t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7" name="Rectangle 27">
              <a:extLst>
                <a:ext uri="{FF2B5EF4-FFF2-40B4-BE49-F238E27FC236}">
                  <a16:creationId xmlns:a16="http://schemas.microsoft.com/office/drawing/2014/main" id="{8859A364-ADBC-4252-AAE8-F4BB188E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2427"/>
              <a:ext cx="3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s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t</a:t>
              </a:r>
              <a:r>
                <a:rPr lang="en-US" altLang="en-US" sz="1800" b="0"/>
                <a:t>)</a:t>
              </a:r>
            </a:p>
          </p:txBody>
        </p:sp>
        <p:sp>
          <p:nvSpPr>
            <p:cNvPr id="9228" name="Rectangle 28">
              <a:extLst>
                <a:ext uri="{FF2B5EF4-FFF2-40B4-BE49-F238E27FC236}">
                  <a16:creationId xmlns:a16="http://schemas.microsoft.com/office/drawing/2014/main" id="{A2D362CC-3F1B-4629-AE69-A0D517DAA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2427"/>
              <a:ext cx="5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(</a:t>
              </a:r>
              <a:r>
                <a:rPr lang="en-US" altLang="en-US" sz="1800" b="0" i="1"/>
                <a:t>r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g</a:t>
              </a:r>
              <a:r>
                <a:rPr lang="en-US" altLang="en-US" sz="1800" b="0"/>
                <a:t>,</a:t>
              </a:r>
              <a:r>
                <a:rPr lang="en-US" altLang="en-US" sz="1800" b="0" i="1"/>
                <a:t>b</a:t>
              </a:r>
              <a:r>
                <a:rPr lang="en-US" altLang="en-US" sz="1800" b="0"/>
                <a:t>)</a:t>
              </a:r>
            </a:p>
          </p:txBody>
        </p:sp>
      </p:grp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8FBFA19-3682-40E5-818E-CD6A7FD71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715962"/>
          </a:xfrm>
        </p:spPr>
        <p:txBody>
          <a:bodyPr/>
          <a:lstStyle/>
          <a:p>
            <a:pPr eaLnBrk="1" hangingPunct="1"/>
            <a:r>
              <a:rPr lang="en-US" altLang="en-US"/>
              <a:t>u,v-Coordinates: Projector Functions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BD7412A-9D80-4E4F-B95A-8FD2C41617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goal: derive </a:t>
            </a:r>
            <a:r>
              <a:rPr lang="en-US" altLang="en-US">
                <a:solidFill>
                  <a:srgbClr val="3366FF"/>
                </a:solidFill>
              </a:rPr>
              <a:t>texture coordinates </a:t>
            </a:r>
            <a:r>
              <a:rPr lang="en-US" altLang="en-US"/>
              <a:t>(u,v) from</a:t>
            </a:r>
            <a:br>
              <a:rPr lang="en-US" altLang="en-US"/>
            </a:br>
            <a:r>
              <a:rPr lang="en-US" altLang="en-US">
                <a:solidFill>
                  <a:srgbClr val="3366FF"/>
                </a:solidFill>
              </a:rPr>
              <a:t>3D point </a:t>
            </a:r>
            <a:r>
              <a:rPr lang="en-US" altLang="en-US"/>
              <a:t>(x,y,z)</a:t>
            </a:r>
          </a:p>
          <a:p>
            <a:pPr eaLnBrk="1" hangingPunct="1"/>
            <a:r>
              <a:rPr lang="en-US" altLang="en-US"/>
              <a:t>P: </a:t>
            </a:r>
            <a:r>
              <a:rPr lang="en-US" altLang="en-US">
                <a:sym typeface="Symbol" panose="05050102010706020507" pitchFamily="18" charset="2"/>
              </a:rPr>
              <a:t></a:t>
            </a:r>
            <a:r>
              <a:rPr lang="en-US" altLang="en-US" baseline="30000">
                <a:sym typeface="Symbol" panose="05050102010706020507" pitchFamily="18" charset="2"/>
              </a:rPr>
              <a:t>3</a:t>
            </a:r>
            <a:r>
              <a:rPr lang="en-US" altLang="en-US">
                <a:sym typeface="Symbol" panose="05050102010706020507" pitchFamily="18" charset="2"/>
              </a:rPr>
              <a:t>  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, so P(</a:t>
            </a:r>
            <a:r>
              <a:rPr lang="en-US" altLang="en-US" i="1">
                <a:sym typeface="Symbol" panose="05050102010706020507" pitchFamily="18" charset="2"/>
              </a:rPr>
              <a:t>x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n-US" altLang="en-US" i="1">
                <a:sym typeface="Symbol" panose="05050102010706020507" pitchFamily="18" charset="2"/>
              </a:rPr>
              <a:t>y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n-US" altLang="en-US" i="1">
                <a:sym typeface="Symbol" panose="05050102010706020507" pitchFamily="18" charset="2"/>
              </a:rPr>
              <a:t>z</a:t>
            </a:r>
            <a:r>
              <a:rPr lang="en-US" altLang="en-US">
                <a:sym typeface="Symbol" panose="05050102010706020507" pitchFamily="18" charset="2"/>
              </a:rPr>
              <a:t>) = (</a:t>
            </a:r>
            <a:r>
              <a:rPr lang="en-US" altLang="en-US" i="1">
                <a:sym typeface="Symbol" panose="05050102010706020507" pitchFamily="18" charset="2"/>
              </a:rPr>
              <a:t>u</a:t>
            </a:r>
            <a:r>
              <a:rPr lang="en-US" altLang="en-US">
                <a:sym typeface="Symbol" panose="05050102010706020507" pitchFamily="18" charset="2"/>
              </a:rPr>
              <a:t>, </a:t>
            </a:r>
            <a:r>
              <a:rPr lang="en-US" altLang="en-US" i="1">
                <a:sym typeface="Symbol" panose="05050102010706020507" pitchFamily="18" charset="2"/>
              </a:rPr>
              <a:t>v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several possibilities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(manual) surface parameterization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two-step technique</a:t>
            </a: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69C7C22-8CC0-41CB-A6A4-CE1963B59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(Manual) Surface Parameterization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DEBBAEA-3734-4AA1-9628-FD7F027F18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simplest technique</a:t>
            </a:r>
          </a:p>
          <a:p>
            <a:pPr eaLnBrk="1" hangingPunct="1"/>
            <a:r>
              <a:rPr lang="en-US" altLang="en-US"/>
              <a:t>specify texture coordinates (u,v) during modeling, for all polygon vertices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linearly interpolate </a:t>
            </a:r>
            <a:r>
              <a:rPr lang="en-US" altLang="en-US">
                <a:sym typeface="Symbol" panose="05050102010706020507" pitchFamily="18" charset="2"/>
              </a:rPr>
              <a:t>these values for points inside a polygon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can be done in graphics hardware, just like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color or Z (depth) interpolation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raphic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Graphics</Template>
  <TotalTime>0</TotalTime>
  <Words>1075</Words>
  <Application>Microsoft Office PowerPoint</Application>
  <PresentationFormat>On-screen Show (4:3)</PresentationFormat>
  <Paragraphs>138</Paragraphs>
  <Slides>25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Graphics</vt:lpstr>
      <vt:lpstr>Equation</vt:lpstr>
      <vt:lpstr>PowerPoint Presentation</vt:lpstr>
      <vt:lpstr>Introduction and Motivation</vt:lpstr>
      <vt:lpstr>Introduction and Motivation</vt:lpstr>
      <vt:lpstr>Texture Mapping</vt:lpstr>
      <vt:lpstr>Texture Mapping</vt:lpstr>
      <vt:lpstr>Texture Mapping: Definitions</vt:lpstr>
      <vt:lpstr>Texture Mapping: General Procedure</vt:lpstr>
      <vt:lpstr>u,v-Coordinates: Projector Functions</vt:lpstr>
      <vt:lpstr>(Manual) Surface Parameterization</vt:lpstr>
      <vt:lpstr>PowerPoint Presentation</vt:lpstr>
      <vt:lpstr>PowerPoint Presentation</vt:lpstr>
      <vt:lpstr>PowerPoint Presentation</vt:lpstr>
      <vt:lpstr>Two Step Approach</vt:lpstr>
      <vt:lpstr>Cylindrical Mapping</vt:lpstr>
      <vt:lpstr>Spherical Mapping</vt:lpstr>
      <vt:lpstr>Planar Mapping</vt:lpstr>
      <vt:lpstr>Box Mapping</vt:lpstr>
      <vt:lpstr>Correspondence Functions</vt:lpstr>
      <vt:lpstr>Using Texture Values</vt:lpstr>
      <vt:lpstr>Texture Mapping</vt:lpstr>
      <vt:lpstr>Texture Mapping: Mip Mapping</vt:lpstr>
      <vt:lpstr>Texture Mapping: Mip Mapping</vt:lpstr>
      <vt:lpstr>Texture Mapping: Mip Mapping</vt:lpstr>
      <vt:lpstr>Texture Mapping: Mip Mapping</vt:lpstr>
      <vt:lpstr>Texture Mapping: Mip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Bilkis</dc:creator>
  <cp:lastModifiedBy>User</cp:lastModifiedBy>
  <cp:revision>327</cp:revision>
  <cp:lastPrinted>1601-01-01T00:00:00Z</cp:lastPrinted>
  <dcterms:created xsi:type="dcterms:W3CDTF">1601-01-01T00:00:00Z</dcterms:created>
  <dcterms:modified xsi:type="dcterms:W3CDTF">2022-06-27T18:30:19Z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